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16"/>
  </p:notesMasterIdLst>
  <p:sldIdLst>
    <p:sldId id="269"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2" autoAdjust="0"/>
    <p:restoredTop sz="94615" autoAdjust="0"/>
  </p:normalViewPr>
  <p:slideViewPr>
    <p:cSldViewPr>
      <p:cViewPr varScale="1">
        <p:scale>
          <a:sx n="47" d="100"/>
          <a:sy n="47" d="100"/>
        </p:scale>
        <p:origin x="-117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A1F72C-1BD4-4F55-B59B-8AC108D454B6}" type="datetimeFigureOut">
              <a:rPr lang="en-US" smtClean="0"/>
              <a:t>7/18/2012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83DF76-ECE6-4171-863D-E28E281A9F7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E1B1585-40BC-4A2B-A461-CC936E2ADB49}" type="datetime1">
              <a:rPr lang="en-US" smtClean="0"/>
              <a:t>7/18/2012</a:t>
            </a:fld>
            <a:endParaRPr lang="en-US"/>
          </a:p>
        </p:txBody>
      </p:sp>
      <p:sp>
        <p:nvSpPr>
          <p:cNvPr id="20" name="Footer Placeholder 19"/>
          <p:cNvSpPr>
            <a:spLocks noGrp="1"/>
          </p:cNvSpPr>
          <p:nvPr>
            <p:ph type="ftr" sz="quarter" idx="11"/>
          </p:nvPr>
        </p:nvSpPr>
        <p:spPr/>
        <p:txBody>
          <a:bodyPr/>
          <a:lstStyle>
            <a:extLst/>
          </a:lstStyle>
          <a:p>
            <a:r>
              <a:rPr lang="en-US" smtClean="0"/>
              <a:t>created by: Tory Robinson</a:t>
            </a:r>
            <a:endParaRPr lang="en-US"/>
          </a:p>
        </p:txBody>
      </p:sp>
      <p:sp>
        <p:nvSpPr>
          <p:cNvPr id="10" name="Slide Number Placeholder 9"/>
          <p:cNvSpPr>
            <a:spLocks noGrp="1"/>
          </p:cNvSpPr>
          <p:nvPr>
            <p:ph type="sldNum" sz="quarter" idx="12"/>
          </p:nvPr>
        </p:nvSpPr>
        <p:spPr/>
        <p:txBody>
          <a:bodyPr/>
          <a:lstStyle>
            <a:extLst/>
          </a:lstStyle>
          <a:p>
            <a:fld id="{3A5F6B19-BDAA-492E-B1C4-E9AB48C47FD1}"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F23D96-ECF7-4D4B-9D61-F1D352037004}" type="datetime1">
              <a:rPr lang="en-US" smtClean="0"/>
              <a:t>7/18/2012</a:t>
            </a:fld>
            <a:endParaRPr lang="en-US"/>
          </a:p>
        </p:txBody>
      </p:sp>
      <p:sp>
        <p:nvSpPr>
          <p:cNvPr id="5" name="Footer Placeholder 4"/>
          <p:cNvSpPr>
            <a:spLocks noGrp="1"/>
          </p:cNvSpPr>
          <p:nvPr>
            <p:ph type="ftr" sz="quarter" idx="11"/>
          </p:nvPr>
        </p:nvSpPr>
        <p:spPr/>
        <p:txBody>
          <a:bodyPr/>
          <a:lstStyle>
            <a:extLst/>
          </a:lstStyle>
          <a:p>
            <a:r>
              <a:rPr lang="en-US" smtClean="0"/>
              <a:t>created by: Tory Robinson</a:t>
            </a:r>
            <a:endParaRPr lang="en-US"/>
          </a:p>
        </p:txBody>
      </p:sp>
      <p:sp>
        <p:nvSpPr>
          <p:cNvPr id="6" name="Slide Number Placeholder 5"/>
          <p:cNvSpPr>
            <a:spLocks noGrp="1"/>
          </p:cNvSpPr>
          <p:nvPr>
            <p:ph type="sldNum" sz="quarter" idx="12"/>
          </p:nvPr>
        </p:nvSpPr>
        <p:spPr/>
        <p:txBody>
          <a:bodyPr/>
          <a:lstStyle>
            <a:extLst/>
          </a:lstStyle>
          <a:p>
            <a:fld id="{3A5F6B19-BDAA-492E-B1C4-E9AB48C47F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220AED-AEF0-43BB-851C-82A6F943A3DF}" type="datetime1">
              <a:rPr lang="en-US" smtClean="0"/>
              <a:t>7/18/2012</a:t>
            </a:fld>
            <a:endParaRPr lang="en-US"/>
          </a:p>
        </p:txBody>
      </p:sp>
      <p:sp>
        <p:nvSpPr>
          <p:cNvPr id="5" name="Footer Placeholder 4"/>
          <p:cNvSpPr>
            <a:spLocks noGrp="1"/>
          </p:cNvSpPr>
          <p:nvPr>
            <p:ph type="ftr" sz="quarter" idx="11"/>
          </p:nvPr>
        </p:nvSpPr>
        <p:spPr/>
        <p:txBody>
          <a:bodyPr/>
          <a:lstStyle>
            <a:extLst/>
          </a:lstStyle>
          <a:p>
            <a:r>
              <a:rPr lang="en-US" smtClean="0"/>
              <a:t>created by: Tory Robinson</a:t>
            </a:r>
            <a:endParaRPr lang="en-US"/>
          </a:p>
        </p:txBody>
      </p:sp>
      <p:sp>
        <p:nvSpPr>
          <p:cNvPr id="6" name="Slide Number Placeholder 5"/>
          <p:cNvSpPr>
            <a:spLocks noGrp="1"/>
          </p:cNvSpPr>
          <p:nvPr>
            <p:ph type="sldNum" sz="quarter" idx="12"/>
          </p:nvPr>
        </p:nvSpPr>
        <p:spPr/>
        <p:txBody>
          <a:bodyPr/>
          <a:lstStyle>
            <a:extLst/>
          </a:lstStyle>
          <a:p>
            <a:fld id="{3A5F6B19-BDAA-492E-B1C4-E9AB48C47F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7BCD7B-F084-41DF-9906-9E205A328E26}" type="datetime1">
              <a:rPr lang="en-US" smtClean="0"/>
              <a:t>7/18/2012</a:t>
            </a:fld>
            <a:endParaRPr lang="en-US"/>
          </a:p>
        </p:txBody>
      </p:sp>
      <p:sp>
        <p:nvSpPr>
          <p:cNvPr id="5" name="Footer Placeholder 4"/>
          <p:cNvSpPr>
            <a:spLocks noGrp="1"/>
          </p:cNvSpPr>
          <p:nvPr>
            <p:ph type="ftr" sz="quarter" idx="11"/>
          </p:nvPr>
        </p:nvSpPr>
        <p:spPr/>
        <p:txBody>
          <a:bodyPr/>
          <a:lstStyle>
            <a:extLst/>
          </a:lstStyle>
          <a:p>
            <a:r>
              <a:rPr lang="en-US" smtClean="0"/>
              <a:t>created by: Tory Robinson</a:t>
            </a:r>
            <a:endParaRPr lang="en-US"/>
          </a:p>
        </p:txBody>
      </p:sp>
      <p:sp>
        <p:nvSpPr>
          <p:cNvPr id="6" name="Slide Number Placeholder 5"/>
          <p:cNvSpPr>
            <a:spLocks noGrp="1"/>
          </p:cNvSpPr>
          <p:nvPr>
            <p:ph type="sldNum" sz="quarter" idx="12"/>
          </p:nvPr>
        </p:nvSpPr>
        <p:spPr/>
        <p:txBody>
          <a:bodyPr/>
          <a:lstStyle>
            <a:extLst/>
          </a:lstStyle>
          <a:p>
            <a:fld id="{3A5F6B19-BDAA-492E-B1C4-E9AB48C47F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02E41C7-1AD6-449E-BD42-32CED75E47B6}" type="datetime1">
              <a:rPr lang="en-US" smtClean="0"/>
              <a:t>7/18/2012</a:t>
            </a:fld>
            <a:endParaRPr lang="en-US"/>
          </a:p>
        </p:txBody>
      </p:sp>
      <p:sp>
        <p:nvSpPr>
          <p:cNvPr id="5" name="Footer Placeholder 4"/>
          <p:cNvSpPr>
            <a:spLocks noGrp="1"/>
          </p:cNvSpPr>
          <p:nvPr>
            <p:ph type="ftr" sz="quarter" idx="11"/>
          </p:nvPr>
        </p:nvSpPr>
        <p:spPr/>
        <p:txBody>
          <a:bodyPr/>
          <a:lstStyle>
            <a:extLst/>
          </a:lstStyle>
          <a:p>
            <a:r>
              <a:rPr lang="en-US" smtClean="0"/>
              <a:t>created by: Tory Robinson</a:t>
            </a:r>
            <a:endParaRPr lang="en-US"/>
          </a:p>
        </p:txBody>
      </p:sp>
      <p:sp>
        <p:nvSpPr>
          <p:cNvPr id="6" name="Slide Number Placeholder 5"/>
          <p:cNvSpPr>
            <a:spLocks noGrp="1"/>
          </p:cNvSpPr>
          <p:nvPr>
            <p:ph type="sldNum" sz="quarter" idx="12"/>
          </p:nvPr>
        </p:nvSpPr>
        <p:spPr/>
        <p:txBody>
          <a:bodyPr/>
          <a:lstStyle>
            <a:extLst/>
          </a:lstStyle>
          <a:p>
            <a:fld id="{3A5F6B19-BDAA-492E-B1C4-E9AB48C47FD1}"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2B4260-F875-4D5C-BEFF-C7AF66A3A983}" type="datetime1">
              <a:rPr lang="en-US" smtClean="0"/>
              <a:t>7/18/2012</a:t>
            </a:fld>
            <a:endParaRPr lang="en-US"/>
          </a:p>
        </p:txBody>
      </p:sp>
      <p:sp>
        <p:nvSpPr>
          <p:cNvPr id="6" name="Footer Placeholder 5"/>
          <p:cNvSpPr>
            <a:spLocks noGrp="1"/>
          </p:cNvSpPr>
          <p:nvPr>
            <p:ph type="ftr" sz="quarter" idx="11"/>
          </p:nvPr>
        </p:nvSpPr>
        <p:spPr/>
        <p:txBody>
          <a:bodyPr/>
          <a:lstStyle>
            <a:extLst/>
          </a:lstStyle>
          <a:p>
            <a:r>
              <a:rPr lang="en-US" smtClean="0"/>
              <a:t>created by: Tory Robinson</a:t>
            </a:r>
            <a:endParaRPr lang="en-US"/>
          </a:p>
        </p:txBody>
      </p:sp>
      <p:sp>
        <p:nvSpPr>
          <p:cNvPr id="7" name="Slide Number Placeholder 6"/>
          <p:cNvSpPr>
            <a:spLocks noGrp="1"/>
          </p:cNvSpPr>
          <p:nvPr>
            <p:ph type="sldNum" sz="quarter" idx="12"/>
          </p:nvPr>
        </p:nvSpPr>
        <p:spPr/>
        <p:txBody>
          <a:bodyPr/>
          <a:lstStyle>
            <a:extLst/>
          </a:lstStyle>
          <a:p>
            <a:fld id="{3A5F6B19-BDAA-492E-B1C4-E9AB48C47F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B0C2FFC-A310-4BE4-AD3A-4222DF193468}" type="datetime1">
              <a:rPr lang="en-US" smtClean="0"/>
              <a:t>7/18/2012</a:t>
            </a:fld>
            <a:endParaRPr lang="en-US"/>
          </a:p>
        </p:txBody>
      </p:sp>
      <p:sp>
        <p:nvSpPr>
          <p:cNvPr id="8" name="Footer Placeholder 7"/>
          <p:cNvSpPr>
            <a:spLocks noGrp="1"/>
          </p:cNvSpPr>
          <p:nvPr>
            <p:ph type="ftr" sz="quarter" idx="11"/>
          </p:nvPr>
        </p:nvSpPr>
        <p:spPr/>
        <p:txBody>
          <a:bodyPr/>
          <a:lstStyle>
            <a:extLst/>
          </a:lstStyle>
          <a:p>
            <a:r>
              <a:rPr lang="en-US" smtClean="0"/>
              <a:t>created by: Tory Robinson</a:t>
            </a:r>
            <a:endParaRPr lang="en-US"/>
          </a:p>
        </p:txBody>
      </p:sp>
      <p:sp>
        <p:nvSpPr>
          <p:cNvPr id="9" name="Slide Number Placeholder 8"/>
          <p:cNvSpPr>
            <a:spLocks noGrp="1"/>
          </p:cNvSpPr>
          <p:nvPr>
            <p:ph type="sldNum" sz="quarter" idx="12"/>
          </p:nvPr>
        </p:nvSpPr>
        <p:spPr/>
        <p:txBody>
          <a:bodyPr/>
          <a:lstStyle>
            <a:extLst/>
          </a:lstStyle>
          <a:p>
            <a:fld id="{3A5F6B19-BDAA-492E-B1C4-E9AB48C47FD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F4B2ADA-95E9-4798-A977-D95324DB4A60}" type="datetime1">
              <a:rPr lang="en-US" smtClean="0"/>
              <a:t>7/18/2012</a:t>
            </a:fld>
            <a:endParaRPr lang="en-US"/>
          </a:p>
        </p:txBody>
      </p:sp>
      <p:sp>
        <p:nvSpPr>
          <p:cNvPr id="4" name="Footer Placeholder 3"/>
          <p:cNvSpPr>
            <a:spLocks noGrp="1"/>
          </p:cNvSpPr>
          <p:nvPr>
            <p:ph type="ftr" sz="quarter" idx="11"/>
          </p:nvPr>
        </p:nvSpPr>
        <p:spPr/>
        <p:txBody>
          <a:bodyPr/>
          <a:lstStyle>
            <a:extLst/>
          </a:lstStyle>
          <a:p>
            <a:r>
              <a:rPr lang="en-US" smtClean="0"/>
              <a:t>created by: Tory Robinson</a:t>
            </a:r>
            <a:endParaRPr lang="en-US"/>
          </a:p>
        </p:txBody>
      </p:sp>
      <p:sp>
        <p:nvSpPr>
          <p:cNvPr id="5" name="Slide Number Placeholder 4"/>
          <p:cNvSpPr>
            <a:spLocks noGrp="1"/>
          </p:cNvSpPr>
          <p:nvPr>
            <p:ph type="sldNum" sz="quarter" idx="12"/>
          </p:nvPr>
        </p:nvSpPr>
        <p:spPr/>
        <p:txBody>
          <a:bodyPr/>
          <a:lstStyle>
            <a:extLst/>
          </a:lstStyle>
          <a:p>
            <a:fld id="{3A5F6B19-BDAA-492E-B1C4-E9AB48C47F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7A4914A-BDCC-43E2-BD10-6695E1D97DCE}" type="datetime1">
              <a:rPr lang="en-US" smtClean="0"/>
              <a:t>7/18/2012</a:t>
            </a:fld>
            <a:endParaRPr lang="en-US"/>
          </a:p>
        </p:txBody>
      </p:sp>
      <p:sp>
        <p:nvSpPr>
          <p:cNvPr id="3" name="Footer Placeholder 2"/>
          <p:cNvSpPr>
            <a:spLocks noGrp="1"/>
          </p:cNvSpPr>
          <p:nvPr>
            <p:ph type="ftr" sz="quarter" idx="11"/>
          </p:nvPr>
        </p:nvSpPr>
        <p:spPr/>
        <p:txBody>
          <a:bodyPr/>
          <a:lstStyle>
            <a:extLst/>
          </a:lstStyle>
          <a:p>
            <a:r>
              <a:rPr lang="en-US" smtClean="0"/>
              <a:t>created by: Tory Robinson</a:t>
            </a:r>
            <a:endParaRPr lang="en-US"/>
          </a:p>
        </p:txBody>
      </p:sp>
      <p:sp>
        <p:nvSpPr>
          <p:cNvPr id="4" name="Slide Number Placeholder 3"/>
          <p:cNvSpPr>
            <a:spLocks noGrp="1"/>
          </p:cNvSpPr>
          <p:nvPr>
            <p:ph type="sldNum" sz="quarter" idx="12"/>
          </p:nvPr>
        </p:nvSpPr>
        <p:spPr/>
        <p:txBody>
          <a:bodyPr/>
          <a:lstStyle>
            <a:extLst/>
          </a:lstStyle>
          <a:p>
            <a:fld id="{3A5F6B19-BDAA-492E-B1C4-E9AB48C47FD1}"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3413B1A-E9BB-472A-837E-1B1CD4112ADE}" type="datetime1">
              <a:rPr lang="en-US" smtClean="0"/>
              <a:t>7/18/2012</a:t>
            </a:fld>
            <a:endParaRPr lang="en-US"/>
          </a:p>
        </p:txBody>
      </p:sp>
      <p:sp>
        <p:nvSpPr>
          <p:cNvPr id="6" name="Footer Placeholder 5"/>
          <p:cNvSpPr>
            <a:spLocks noGrp="1"/>
          </p:cNvSpPr>
          <p:nvPr>
            <p:ph type="ftr" sz="quarter" idx="11"/>
          </p:nvPr>
        </p:nvSpPr>
        <p:spPr/>
        <p:txBody>
          <a:bodyPr/>
          <a:lstStyle>
            <a:extLst/>
          </a:lstStyle>
          <a:p>
            <a:r>
              <a:rPr lang="en-US" smtClean="0"/>
              <a:t>created by: Tory Robinson</a:t>
            </a:r>
            <a:endParaRPr lang="en-US"/>
          </a:p>
        </p:txBody>
      </p:sp>
      <p:sp>
        <p:nvSpPr>
          <p:cNvPr id="7" name="Slide Number Placeholder 6"/>
          <p:cNvSpPr>
            <a:spLocks noGrp="1"/>
          </p:cNvSpPr>
          <p:nvPr>
            <p:ph type="sldNum" sz="quarter" idx="12"/>
          </p:nvPr>
        </p:nvSpPr>
        <p:spPr/>
        <p:txBody>
          <a:bodyPr/>
          <a:lstStyle>
            <a:extLst/>
          </a:lstStyle>
          <a:p>
            <a:fld id="{3A5F6B19-BDAA-492E-B1C4-E9AB48C47FD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9AD4D8C-BAD3-4999-BD39-9CD3CC7295D5}" type="datetime1">
              <a:rPr lang="en-US" smtClean="0"/>
              <a:t>7/18/2012</a:t>
            </a:fld>
            <a:endParaRPr lang="en-US"/>
          </a:p>
        </p:txBody>
      </p:sp>
      <p:sp>
        <p:nvSpPr>
          <p:cNvPr id="6" name="Footer Placeholder 5"/>
          <p:cNvSpPr>
            <a:spLocks noGrp="1"/>
          </p:cNvSpPr>
          <p:nvPr>
            <p:ph type="ftr" sz="quarter" idx="11"/>
          </p:nvPr>
        </p:nvSpPr>
        <p:spPr/>
        <p:txBody>
          <a:bodyPr/>
          <a:lstStyle>
            <a:extLst/>
          </a:lstStyle>
          <a:p>
            <a:r>
              <a:rPr lang="en-US" smtClean="0"/>
              <a:t>created by: Tory Robinson</a:t>
            </a:r>
            <a:endParaRPr lang="en-US"/>
          </a:p>
        </p:txBody>
      </p:sp>
      <p:sp>
        <p:nvSpPr>
          <p:cNvPr id="7" name="Slide Number Placeholder 6"/>
          <p:cNvSpPr>
            <a:spLocks noGrp="1"/>
          </p:cNvSpPr>
          <p:nvPr>
            <p:ph type="sldNum" sz="quarter" idx="12"/>
          </p:nvPr>
        </p:nvSpPr>
        <p:spPr/>
        <p:txBody>
          <a:bodyPr/>
          <a:lstStyle>
            <a:extLst/>
          </a:lstStyle>
          <a:p>
            <a:fld id="{3A5F6B19-BDAA-492E-B1C4-E9AB48C47FD1}"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BA54EBD-27DB-499A-82DC-D58D538887E3}" type="datetime1">
              <a:rPr lang="en-US" smtClean="0"/>
              <a:t>7/18/2012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created by: Tory Robinson</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A5F6B19-BDAA-492E-B1C4-E9AB48C47FD1}"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7.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New%20Microsoft%20Office%20Excel%20Worksheet.xlsx" TargetMode="External"/><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4593102"/>
          </a:xfrm>
        </p:spPr>
        <p:txBody>
          <a:bodyPr>
            <a:normAutofit fontScale="90000"/>
          </a:bodyPr>
          <a:lstStyle/>
          <a:p>
            <a:pPr algn="ctr"/>
            <a:r>
              <a:rPr lang="en-US" dirty="0" smtClean="0"/>
              <a:t>CONTACT</a:t>
            </a:r>
            <a:br>
              <a:rPr lang="en-US" dirty="0" smtClean="0"/>
            </a:br>
            <a:r>
              <a:rPr lang="en-US" dirty="0" smtClean="0"/>
              <a:t/>
            </a:r>
            <a:br>
              <a:rPr lang="en-US" dirty="0" smtClean="0"/>
            </a:br>
            <a:r>
              <a:rPr lang="en-US" dirty="0" smtClean="0"/>
              <a:t>TORY ROBINSON</a:t>
            </a:r>
            <a:br>
              <a:rPr lang="en-US" dirty="0" smtClean="0"/>
            </a:br>
            <a:r>
              <a:rPr lang="en-US" dirty="0" smtClean="0"/>
              <a:t/>
            </a:r>
            <a:br>
              <a:rPr lang="en-US" dirty="0" smtClean="0"/>
            </a:br>
            <a:r>
              <a:rPr lang="en-US" dirty="0" smtClean="0"/>
              <a:t>819-2489</a:t>
            </a:r>
            <a:br>
              <a:rPr lang="en-US" dirty="0" smtClean="0"/>
            </a:br>
            <a:r>
              <a:rPr lang="en-US" dirty="0" smtClean="0"/>
              <a:t/>
            </a:r>
            <a:br>
              <a:rPr lang="en-US" dirty="0" smtClean="0"/>
            </a:br>
            <a:r>
              <a:rPr lang="en-US" dirty="0" smtClean="0"/>
              <a:t>edpm_edu_magghigh@yahoo.com</a:t>
            </a:r>
            <a:br>
              <a:rPr lang="en-US" dirty="0" smtClean="0"/>
            </a:br>
            <a:r>
              <a:rPr lang="en-US" dirty="0" smtClean="0"/>
              <a:t>edpminstitute.yolasite.com</a:t>
            </a:r>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to write and use a formula?</a:t>
            </a:r>
            <a:endParaRPr lang="en-US" dirty="0"/>
          </a:p>
        </p:txBody>
      </p:sp>
      <p:sp>
        <p:nvSpPr>
          <p:cNvPr id="3" name="Content Placeholder 2"/>
          <p:cNvSpPr>
            <a:spLocks noGrp="1"/>
          </p:cNvSpPr>
          <p:nvPr>
            <p:ph idx="1"/>
          </p:nvPr>
        </p:nvSpPr>
        <p:spPr/>
        <p:txBody>
          <a:bodyPr/>
          <a:lstStyle/>
          <a:p>
            <a:pPr>
              <a:buNone/>
            </a:pPr>
            <a:r>
              <a:rPr lang="en-US" dirty="0" smtClean="0"/>
              <a:t>In order to get a result you will need a formula or select one from the function menu box.</a:t>
            </a:r>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p:wedge/>
    <p:sndAc>
      <p:stSnd>
        <p:snd r:embed="rId2" name="cashreg.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r>
              <a:rPr lang="en-US" dirty="0" smtClean="0"/>
              <a:t>The equal sign (=) must be present in all formulas.</a:t>
            </a:r>
          </a:p>
          <a:p>
            <a:r>
              <a:rPr lang="en-US" dirty="0" smtClean="0"/>
              <a:t>The formula must have the cell address of the cells you will work with and not the NOT the  number. </a:t>
            </a:r>
          </a:p>
          <a:p>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p:fade/>
    <p:sndAc>
      <p:stSnd>
        <p:snd r:embed="rId2" name="wind.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enter a formula?</a:t>
            </a:r>
            <a:endParaRPr lang="en-US" dirty="0"/>
          </a:p>
        </p:txBody>
      </p:sp>
      <p:sp>
        <p:nvSpPr>
          <p:cNvPr id="3" name="Content Placeholder 2"/>
          <p:cNvSpPr>
            <a:spLocks noGrp="1"/>
          </p:cNvSpPr>
          <p:nvPr>
            <p:ph idx="1"/>
          </p:nvPr>
        </p:nvSpPr>
        <p:spPr/>
        <p:txBody>
          <a:bodyPr/>
          <a:lstStyle/>
          <a:p>
            <a:r>
              <a:rPr lang="en-US" dirty="0" smtClean="0"/>
              <a:t>Select the cell where you want the result to appear.</a:t>
            </a:r>
          </a:p>
          <a:p>
            <a:r>
              <a:rPr lang="en-US" dirty="0" smtClean="0"/>
              <a:t>Write the formula.</a:t>
            </a:r>
          </a:p>
          <a:p>
            <a:r>
              <a:rPr lang="en-US" dirty="0" smtClean="0"/>
              <a:t>E.g. of a formula is =sum(A1:E5) </a:t>
            </a:r>
          </a:p>
          <a:p>
            <a:pPr>
              <a:buNone/>
            </a:pPr>
            <a:r>
              <a:rPr lang="en-US" dirty="0"/>
              <a:t> </a:t>
            </a:r>
            <a:r>
              <a:rPr lang="en-US" dirty="0" smtClean="0"/>
              <a:t>   OR =SUM(A5-E5)</a:t>
            </a:r>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p:dissolve/>
    <p:sndAc>
      <p:stSnd>
        <p:snd r:embed="rId2" name="suction.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SIGNS USED IN MICROSOFT EXCEL FORMULA:</a:t>
            </a:r>
            <a:endParaRPr lang="en-US" dirty="0"/>
          </a:p>
        </p:txBody>
      </p:sp>
      <p:graphicFrame>
        <p:nvGraphicFramePr>
          <p:cNvPr id="5" name="Table 4"/>
          <p:cNvGraphicFramePr>
            <a:graphicFrameLocks noGrp="1"/>
          </p:cNvGraphicFramePr>
          <p:nvPr/>
        </p:nvGraphicFramePr>
        <p:xfrm>
          <a:off x="457200" y="1828800"/>
          <a:ext cx="8229600" cy="4661056"/>
        </p:xfrm>
        <a:graphic>
          <a:graphicData uri="http://schemas.openxmlformats.org/drawingml/2006/table">
            <a:tbl>
              <a:tblPr firstRow="1" bandRow="1">
                <a:tableStyleId>{5C22544A-7EE6-4342-B048-85BDC9FD1C3A}</a:tableStyleId>
              </a:tblPr>
              <a:tblGrid>
                <a:gridCol w="4114800"/>
                <a:gridCol w="4114800"/>
              </a:tblGrid>
              <a:tr h="1026620">
                <a:tc>
                  <a:txBody>
                    <a:bodyPr/>
                    <a:lstStyle/>
                    <a:p>
                      <a:r>
                        <a:rPr lang="en-US" sz="4000" dirty="0" smtClean="0"/>
                        <a:t>SIGNS</a:t>
                      </a:r>
                      <a:endParaRPr lang="en-US" sz="4000" dirty="0"/>
                    </a:p>
                  </a:txBody>
                  <a:tcPr/>
                </a:tc>
                <a:tc>
                  <a:txBody>
                    <a:bodyPr/>
                    <a:lstStyle/>
                    <a:p>
                      <a:r>
                        <a:rPr lang="en-US" sz="4400" dirty="0" smtClean="0"/>
                        <a:t>MEANING</a:t>
                      </a:r>
                      <a:endParaRPr lang="en-US" sz="4400" dirty="0"/>
                    </a:p>
                  </a:txBody>
                  <a:tcPr/>
                </a:tc>
              </a:tr>
              <a:tr h="577344">
                <a:tc>
                  <a:txBody>
                    <a:bodyPr/>
                    <a:lstStyle/>
                    <a:p>
                      <a:r>
                        <a:rPr lang="en-US" sz="4000" dirty="0" smtClean="0"/>
                        <a:t>*</a:t>
                      </a:r>
                      <a:endParaRPr lang="en-US" sz="4000" dirty="0"/>
                    </a:p>
                  </a:txBody>
                  <a:tcPr/>
                </a:tc>
                <a:tc>
                  <a:txBody>
                    <a:bodyPr/>
                    <a:lstStyle/>
                    <a:p>
                      <a:r>
                        <a:rPr lang="en-US" sz="4000" dirty="0" smtClean="0"/>
                        <a:t>MULTIPICATION</a:t>
                      </a:r>
                      <a:endParaRPr lang="en-US" sz="4000" dirty="0"/>
                    </a:p>
                  </a:txBody>
                  <a:tcPr/>
                </a:tc>
              </a:tr>
              <a:tr h="424944">
                <a:tc>
                  <a:txBody>
                    <a:bodyPr/>
                    <a:lstStyle/>
                    <a:p>
                      <a:r>
                        <a:rPr lang="en-US" sz="4000" dirty="0" smtClean="0"/>
                        <a:t>/</a:t>
                      </a:r>
                      <a:endParaRPr lang="en-US" sz="4000" dirty="0"/>
                    </a:p>
                  </a:txBody>
                  <a:tcPr/>
                </a:tc>
                <a:tc>
                  <a:txBody>
                    <a:bodyPr/>
                    <a:lstStyle/>
                    <a:p>
                      <a:r>
                        <a:rPr lang="en-US" sz="4000" dirty="0" smtClean="0"/>
                        <a:t>DIVISION</a:t>
                      </a:r>
                      <a:endParaRPr lang="en-US" sz="4000" dirty="0"/>
                    </a:p>
                  </a:txBody>
                  <a:tcPr/>
                </a:tc>
              </a:tr>
              <a:tr h="661468">
                <a:tc>
                  <a:txBody>
                    <a:bodyPr/>
                    <a:lstStyle/>
                    <a:p>
                      <a:r>
                        <a:rPr lang="en-US" sz="4000" dirty="0" smtClean="0"/>
                        <a:t>-</a:t>
                      </a:r>
                      <a:endParaRPr lang="en-US" sz="4000" dirty="0"/>
                    </a:p>
                  </a:txBody>
                  <a:tcPr/>
                </a:tc>
                <a:tc>
                  <a:txBody>
                    <a:bodyPr/>
                    <a:lstStyle/>
                    <a:p>
                      <a:r>
                        <a:rPr lang="en-US" sz="4000" dirty="0" smtClean="0"/>
                        <a:t>SUBTRACTION</a:t>
                      </a:r>
                      <a:endParaRPr lang="en-US" sz="4000" dirty="0"/>
                    </a:p>
                  </a:txBody>
                  <a:tcPr/>
                </a:tc>
              </a:tr>
              <a:tr h="440792">
                <a:tc>
                  <a:txBody>
                    <a:bodyPr/>
                    <a:lstStyle/>
                    <a:p>
                      <a:r>
                        <a:rPr lang="en-US" sz="4000" dirty="0" smtClean="0"/>
                        <a:t>+</a:t>
                      </a:r>
                      <a:endParaRPr lang="en-US" sz="4000" dirty="0"/>
                    </a:p>
                  </a:txBody>
                  <a:tcPr/>
                </a:tc>
                <a:tc>
                  <a:txBody>
                    <a:bodyPr/>
                    <a:lstStyle/>
                    <a:p>
                      <a:r>
                        <a:rPr lang="en-US" sz="4000" dirty="0" smtClean="0"/>
                        <a:t>ADDITION</a:t>
                      </a:r>
                      <a:endParaRPr lang="en-US" sz="4000" dirty="0"/>
                    </a:p>
                  </a:txBody>
                  <a:tcPr/>
                </a:tc>
              </a:tr>
              <a:tr h="830276">
                <a:tc>
                  <a:txBody>
                    <a:bodyPr/>
                    <a:lstStyle/>
                    <a:p>
                      <a:r>
                        <a:rPr lang="en-US" sz="4000" dirty="0" smtClean="0"/>
                        <a:t>:</a:t>
                      </a:r>
                      <a:endParaRPr lang="en-US" sz="4000" dirty="0"/>
                    </a:p>
                  </a:txBody>
                  <a:tcPr/>
                </a:tc>
                <a:tc>
                  <a:txBody>
                    <a:bodyPr/>
                    <a:lstStyle/>
                    <a:p>
                      <a:r>
                        <a:rPr lang="en-US" sz="4000" dirty="0" smtClean="0"/>
                        <a:t>FROM-TO</a:t>
                      </a:r>
                      <a:endParaRPr lang="en-US" sz="4000" dirty="0"/>
                    </a:p>
                  </a:txBody>
                  <a:tcPr/>
                </a:tc>
              </a:tr>
            </a:tbl>
          </a:graphicData>
        </a:graphic>
      </p:graphicFrame>
      <p:sp>
        <p:nvSpPr>
          <p:cNvPr id="4" name="Slide Number Placeholder 3"/>
          <p:cNvSpPr>
            <a:spLocks noGrp="1"/>
          </p:cNvSpPr>
          <p:nvPr>
            <p:ph type="sldNum" sz="quarter" idx="12"/>
          </p:nvPr>
        </p:nvSpPr>
        <p:spPr/>
        <p:txBody>
          <a:bodyPr/>
          <a:lstStyle/>
          <a:p>
            <a:fld id="{3A5F6B19-BDAA-492E-B1C4-E9AB48C47FD1}" type="slidenum">
              <a:rPr lang="en-US" smtClean="0"/>
              <a:pPr/>
              <a:t>13</a:t>
            </a:fld>
            <a:endParaRPr lang="en-US"/>
          </a:p>
        </p:txBody>
      </p:sp>
      <p:sp>
        <p:nvSpPr>
          <p:cNvPr id="6" name="Footer Placeholder 5"/>
          <p:cNvSpPr>
            <a:spLocks noGrp="1"/>
          </p:cNvSpPr>
          <p:nvPr>
            <p:ph type="ftr" sz="quarter" idx="11"/>
          </p:nvPr>
        </p:nvSpPr>
        <p:spPr/>
        <p:txBody>
          <a:bodyPr/>
          <a:lstStyle/>
          <a:p>
            <a:r>
              <a:rPr lang="en-US" smtClean="0"/>
              <a:t>created by: Tory Robinson</a:t>
            </a:r>
            <a:endParaRPr lang="en-US"/>
          </a:p>
        </p:txBody>
      </p:sp>
    </p:spTree>
  </p:cSld>
  <p:clrMapOvr>
    <a:masterClrMapping/>
  </p:clrMapOvr>
  <p:transition spd="slow">
    <p:cut thruBlk="1"/>
    <p:sndAc>
      <p:stSnd>
        <p:snd r:embed="rId2" name="suction.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lgn="ctr">
              <a:buNone/>
            </a:pPr>
            <a:r>
              <a:rPr lang="en-US" sz="6000" dirty="0" smtClean="0"/>
              <a:t>THE </a:t>
            </a:r>
          </a:p>
          <a:p>
            <a:pPr algn="ctr">
              <a:buNone/>
            </a:pPr>
            <a:endParaRPr lang="en-US" sz="6000" dirty="0"/>
          </a:p>
          <a:p>
            <a:pPr algn="ctr">
              <a:buNone/>
            </a:pPr>
            <a:endParaRPr lang="en-US" sz="6000" dirty="0" smtClean="0"/>
          </a:p>
          <a:p>
            <a:pPr algn="ctr">
              <a:buNone/>
            </a:pPr>
            <a:r>
              <a:rPr lang="en-US" sz="6000" dirty="0" smtClean="0"/>
              <a:t>END</a:t>
            </a:r>
          </a:p>
          <a:p>
            <a:pPr algn="ctr">
              <a:buNone/>
            </a:pPr>
            <a:endParaRPr lang="en-US" sz="2000" dirty="0" smtClean="0"/>
          </a:p>
          <a:p>
            <a:pPr algn="ctr">
              <a:buNone/>
            </a:pPr>
            <a:endParaRPr lang="en-US" sz="2000" dirty="0" smtClean="0"/>
          </a:p>
        </p:txBody>
      </p:sp>
      <p:sp>
        <p:nvSpPr>
          <p:cNvPr id="4" name="Slide Number Placeholder 3"/>
          <p:cNvSpPr>
            <a:spLocks noGrp="1"/>
          </p:cNvSpPr>
          <p:nvPr>
            <p:ph type="sldNum" sz="quarter" idx="12"/>
          </p:nvPr>
        </p:nvSpPr>
        <p:spPr/>
        <p:txBody>
          <a:bodyPr/>
          <a:lstStyle/>
          <a:p>
            <a:fld id="{3A5F6B19-BDAA-492E-B1C4-E9AB48C47FD1}"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spd="slow">
    <p:randomBar dir="vert"/>
    <p:sndAc>
      <p:stSnd>
        <p:snd r:embed="rId2" name="drumroll.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81000"/>
            <a:ext cx="8458200" cy="6096000"/>
          </a:xfrm>
        </p:spPr>
        <p:txBody>
          <a:bodyPr>
            <a:normAutofit fontScale="92500" lnSpcReduction="10000"/>
          </a:bodyPr>
          <a:lstStyle/>
          <a:p>
            <a:pPr algn="l"/>
            <a:r>
              <a:rPr lang="en-US" sz="2400" dirty="0" smtClean="0"/>
              <a:t>ELEECTRONIC DOCUMENT PREPARATION AND MANAGEMENT</a:t>
            </a:r>
          </a:p>
          <a:p>
            <a:pPr algn="l"/>
            <a:endParaRPr lang="en-US" sz="2000" dirty="0" smtClean="0"/>
          </a:p>
          <a:p>
            <a:pPr algn="l"/>
            <a:r>
              <a:rPr lang="en-US" sz="2400" dirty="0" smtClean="0"/>
              <a:t>SCHOOL: MAGGOTTY HIGH</a:t>
            </a:r>
          </a:p>
          <a:p>
            <a:pPr algn="l"/>
            <a:endParaRPr lang="en-US" sz="2400" dirty="0"/>
          </a:p>
          <a:p>
            <a:pPr algn="l"/>
            <a:r>
              <a:rPr lang="en-US" sz="2400" dirty="0" smtClean="0"/>
              <a:t>SUMMER SCHOOL 2012</a:t>
            </a:r>
          </a:p>
          <a:p>
            <a:pPr algn="l"/>
            <a:endParaRPr lang="en-US" sz="2400" dirty="0" smtClean="0"/>
          </a:p>
          <a:p>
            <a:pPr algn="l"/>
            <a:r>
              <a:rPr lang="en-US" sz="2400" dirty="0" smtClean="0"/>
              <a:t>SESSION #1 </a:t>
            </a:r>
          </a:p>
          <a:p>
            <a:pPr algn="l"/>
            <a:endParaRPr lang="en-US" sz="2400" dirty="0" smtClean="0"/>
          </a:p>
          <a:p>
            <a:pPr algn="l"/>
            <a:r>
              <a:rPr lang="en-US" sz="2400" dirty="0" smtClean="0"/>
              <a:t>ACTIVITY: </a:t>
            </a:r>
            <a:r>
              <a:rPr lang="en-US" sz="3200" dirty="0" smtClean="0"/>
              <a:t>SPAPP123EDPMMAGHIG</a:t>
            </a:r>
            <a:r>
              <a:rPr lang="en-US" sz="3200" b="1" dirty="0" smtClean="0"/>
              <a:t>H</a:t>
            </a:r>
            <a:endParaRPr lang="en-US" sz="2400" dirty="0" smtClean="0"/>
          </a:p>
          <a:p>
            <a:pPr algn="l"/>
            <a:endParaRPr lang="en-US" sz="2400" dirty="0" smtClean="0"/>
          </a:p>
          <a:p>
            <a:pPr algn="l"/>
            <a:r>
              <a:rPr lang="en-US" sz="2400" dirty="0" smtClean="0"/>
              <a:t>APPLICATION SOFTWARE: MICROSOFT OFFICE EXCEL 2007</a:t>
            </a:r>
          </a:p>
          <a:p>
            <a:pPr algn="l"/>
            <a:endParaRPr lang="en-US" sz="2400" dirty="0" smtClean="0"/>
          </a:p>
          <a:p>
            <a:pPr algn="l"/>
            <a:r>
              <a:rPr lang="en-US" sz="2400" dirty="0" smtClean="0"/>
              <a:t>OPERATING SOFTWARE: WINDOWS XP</a:t>
            </a:r>
          </a:p>
          <a:p>
            <a:pPr algn="l"/>
            <a:endParaRPr lang="en-US" sz="2400" dirty="0"/>
          </a:p>
          <a:p>
            <a:pPr algn="l"/>
            <a:r>
              <a:rPr lang="en-US" sz="2400" dirty="0" smtClean="0"/>
              <a:t>TOPIC: SPREADSHEET APPPLICATION </a:t>
            </a:r>
          </a:p>
          <a:p>
            <a:pPr algn="l"/>
            <a:endParaRPr lang="en-US" sz="2400" dirty="0"/>
          </a:p>
          <a:p>
            <a:pPr algn="l"/>
            <a:endParaRPr lang="en-US" sz="2000"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p:sndAc>
      <p:stSnd>
        <p:snd r:embed="rId2" name="breez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INTRODUCTION TO SPREADSHEET</a:t>
            </a:r>
            <a:endParaRPr lang="en-US" dirty="0"/>
          </a:p>
        </p:txBody>
      </p:sp>
      <p:sp>
        <p:nvSpPr>
          <p:cNvPr id="3" name="Content Placeholder 2"/>
          <p:cNvSpPr>
            <a:spLocks noGrp="1"/>
          </p:cNvSpPr>
          <p:nvPr>
            <p:ph idx="1"/>
          </p:nvPr>
        </p:nvSpPr>
        <p:spPr/>
        <p:txBody>
          <a:bodyPr/>
          <a:lstStyle/>
          <a:p>
            <a:pPr>
              <a:buNone/>
            </a:pPr>
            <a:r>
              <a:rPr lang="en-US" dirty="0" smtClean="0"/>
              <a:t>A spreadsheet can be defined as an electronic worksheet that is made of grid lines in which you enter data to be processed into  useful information. These are special tools used to arrange and analyze data and to do complex calculations with great speed and efficiency. </a:t>
            </a:r>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spd="slow">
    <p:newsflash/>
    <p:sndAc>
      <p:stSnd>
        <p:snd r:embed="rId2" name="breeze.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Spreadsheet software</a:t>
            </a:r>
            <a:endParaRPr lang="en-US" dirty="0"/>
          </a:p>
        </p:txBody>
      </p:sp>
      <p:sp>
        <p:nvSpPr>
          <p:cNvPr id="3" name="Content Placeholder 2"/>
          <p:cNvSpPr>
            <a:spLocks noGrp="1"/>
          </p:cNvSpPr>
          <p:nvPr>
            <p:ph idx="1"/>
          </p:nvPr>
        </p:nvSpPr>
        <p:spPr/>
        <p:txBody>
          <a:bodyPr/>
          <a:lstStyle/>
          <a:p>
            <a:r>
              <a:rPr lang="en-US" dirty="0" smtClean="0"/>
              <a:t>Lotus 1-2-3</a:t>
            </a:r>
          </a:p>
          <a:p>
            <a:r>
              <a:rPr lang="en-US" dirty="0" smtClean="0"/>
              <a:t>Coral</a:t>
            </a:r>
          </a:p>
          <a:p>
            <a:r>
              <a:rPr lang="en-US" dirty="0" smtClean="0"/>
              <a:t>Quattro Pro</a:t>
            </a:r>
          </a:p>
          <a:p>
            <a:r>
              <a:rPr lang="en-US" dirty="0" smtClean="0"/>
              <a:t>Excel</a:t>
            </a:r>
          </a:p>
          <a:p>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spd="slow">
    <p:randomBar/>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basic components of a spreadsheet</a:t>
            </a:r>
            <a:endParaRPr lang="en-US" dirty="0"/>
          </a:p>
        </p:txBody>
      </p:sp>
      <p:sp>
        <p:nvSpPr>
          <p:cNvPr id="3" name="Content Placeholder 2"/>
          <p:cNvSpPr>
            <a:spLocks noGrp="1"/>
          </p:cNvSpPr>
          <p:nvPr>
            <p:ph idx="1"/>
          </p:nvPr>
        </p:nvSpPr>
        <p:spPr/>
        <p:txBody>
          <a:bodyPr/>
          <a:lstStyle/>
          <a:p>
            <a:r>
              <a:rPr lang="en-US" dirty="0" smtClean="0"/>
              <a:t>Work Book</a:t>
            </a:r>
          </a:p>
          <a:p>
            <a:r>
              <a:rPr lang="en-US" dirty="0" smtClean="0"/>
              <a:t>Work Sheet</a:t>
            </a:r>
          </a:p>
          <a:p>
            <a:r>
              <a:rPr lang="en-US" dirty="0" smtClean="0"/>
              <a:t>Columns</a:t>
            </a:r>
          </a:p>
          <a:p>
            <a:r>
              <a:rPr lang="en-US" dirty="0" smtClean="0"/>
              <a:t>Rows</a:t>
            </a:r>
          </a:p>
          <a:p>
            <a:r>
              <a:rPr lang="en-US" dirty="0" smtClean="0"/>
              <a:t>Formula</a:t>
            </a:r>
          </a:p>
          <a:p>
            <a:r>
              <a:rPr lang="en-US" dirty="0" smtClean="0"/>
              <a:t>Cell</a:t>
            </a:r>
          </a:p>
          <a:p>
            <a:r>
              <a:rPr lang="en-US" dirty="0" smtClean="0"/>
              <a:t>Cell referencing</a:t>
            </a:r>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spd="slow">
    <p:dissolve/>
    <p:sndAc>
      <p:stSnd>
        <p:snd r:embed="rId2" name="explode.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Let us take a closer at the items listed above.</a:t>
            </a:r>
            <a:endParaRPr lang="en-US" dirty="0"/>
          </a:p>
        </p:txBody>
      </p:sp>
      <p:sp>
        <p:nvSpPr>
          <p:cNvPr id="3" name="Content Placeholder 2"/>
          <p:cNvSpPr>
            <a:spLocks noGrp="1"/>
          </p:cNvSpPr>
          <p:nvPr>
            <p:ph idx="1"/>
          </p:nvPr>
        </p:nvSpPr>
        <p:spPr/>
        <p:txBody>
          <a:bodyPr/>
          <a:lstStyle/>
          <a:p>
            <a:r>
              <a:rPr lang="en-US" dirty="0" smtClean="0"/>
              <a:t>Workbook – this is the combination of multiple work sheets on one specific task. For e.g. a student data file.</a:t>
            </a:r>
          </a:p>
          <a:p>
            <a:r>
              <a:rPr lang="en-US" dirty="0" smtClean="0"/>
              <a:t>Worksheet – this is a single page that you work on. For e.g. sheet 1.</a:t>
            </a:r>
          </a:p>
          <a:p>
            <a:pPr>
              <a:buNone/>
            </a:pPr>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spd="slow">
    <p:cover dir="lu"/>
    <p:sndAc>
      <p:stSnd>
        <p:snd r:embed="rId2" name="wind.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r>
              <a:rPr lang="en-US" dirty="0" smtClean="0"/>
              <a:t>The spreadsheet grids  are made of column and rows.</a:t>
            </a:r>
          </a:p>
          <a:p>
            <a:pPr marL="0" indent="0">
              <a:buNone/>
            </a:pPr>
            <a:endParaRPr lang="en-US" dirty="0"/>
          </a:p>
          <a:p>
            <a:pPr marL="0" indent="0">
              <a:buNone/>
            </a:pPr>
            <a:r>
              <a:rPr lang="en-US" dirty="0" smtClean="0"/>
              <a:t>The columns are indentified by letters and the run up and down the page.</a:t>
            </a:r>
          </a:p>
          <a:p>
            <a:pPr marL="0" indent="0">
              <a:buNone/>
            </a:pPr>
            <a:endParaRPr lang="en-US" dirty="0"/>
          </a:p>
          <a:p>
            <a:pPr marL="0" indent="0">
              <a:buNone/>
            </a:pPr>
            <a:r>
              <a:rPr lang="en-US" dirty="0" smtClean="0"/>
              <a:t>The rows are identified by number and they run across the page.</a:t>
            </a:r>
          </a:p>
          <a:p>
            <a:pPr marL="0" indent="0">
              <a:buNone/>
            </a:pPr>
            <a:endParaRPr lang="en-US" dirty="0" smtClean="0"/>
          </a:p>
          <a:p>
            <a:pPr marL="0" indent="0">
              <a:buNone/>
            </a:pPr>
            <a:r>
              <a:rPr lang="en-US" dirty="0" smtClean="0">
                <a:hlinkClick r:id="rId3" action="ppaction://hlinkfile"/>
              </a:rPr>
              <a:t>New Microsoft Office Excel Worksheet.xlsx</a:t>
            </a:r>
            <a:endParaRPr lang="en-US" dirty="0" smtClean="0"/>
          </a:p>
          <a:p>
            <a:pPr marL="0" indent="0">
              <a:buNone/>
            </a:pPr>
            <a:endParaRPr lang="en-US" dirty="0" smtClean="0"/>
          </a:p>
          <a:p>
            <a:pPr marL="0" indent="0">
              <a:buNone/>
            </a:pPr>
            <a:endParaRPr lang="en-US" dirty="0" smtClean="0"/>
          </a:p>
          <a:p>
            <a:pPr marL="0" indent="0">
              <a:buNone/>
            </a:pPr>
            <a:endParaRPr lang="en-US" dirty="0" smtClean="0"/>
          </a:p>
        </p:txBody>
      </p:sp>
      <p:sp>
        <p:nvSpPr>
          <p:cNvPr id="4" name="Slide Number Placeholder 3"/>
          <p:cNvSpPr>
            <a:spLocks noGrp="1"/>
          </p:cNvSpPr>
          <p:nvPr>
            <p:ph type="sldNum" sz="quarter" idx="12"/>
          </p:nvPr>
        </p:nvSpPr>
        <p:spPr/>
        <p:txBody>
          <a:bodyPr/>
          <a:lstStyle/>
          <a:p>
            <a:fld id="{3A5F6B19-BDAA-492E-B1C4-E9AB48C47FD1}"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spd="slow">
    <p:wheel spokes="8"/>
    <p:sndAc>
      <p:stSnd>
        <p:snd r:embed="rId2" name="suction.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r>
              <a:rPr lang="en-US" dirty="0" smtClean="0"/>
              <a:t>Cell -  This is the intersection where a row and column meets.</a:t>
            </a:r>
          </a:p>
          <a:p>
            <a:r>
              <a:rPr lang="en-US" dirty="0" smtClean="0"/>
              <a:t>Cell reference – this is cell name or cell address.</a:t>
            </a:r>
          </a:p>
          <a:p>
            <a:r>
              <a:rPr lang="en-US" dirty="0" smtClean="0"/>
              <a:t>Formula – This is a mathematical equation which the spreadsheet application use to bring a result. </a:t>
            </a:r>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spd="slow">
    <p:diamond/>
    <p:sndAc>
      <p:stSnd>
        <p:snd r:embed="rId2" name="explode.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with formula</a:t>
            </a:r>
            <a:endParaRPr lang="en-US" dirty="0"/>
          </a:p>
        </p:txBody>
      </p:sp>
      <p:sp>
        <p:nvSpPr>
          <p:cNvPr id="3" name="Content Placeholder 2"/>
          <p:cNvSpPr>
            <a:spLocks noGrp="1"/>
          </p:cNvSpPr>
          <p:nvPr>
            <p:ph idx="1"/>
          </p:nvPr>
        </p:nvSpPr>
        <p:spPr/>
        <p:txBody>
          <a:bodyPr/>
          <a:lstStyle/>
          <a:p>
            <a:pPr>
              <a:buNone/>
            </a:pPr>
            <a:r>
              <a:rPr lang="en-US" dirty="0" smtClean="0"/>
              <a:t>As stated before if you want to find out or to do some mathematical function using a spreadsheet application you would have to use some sort of formula.  </a:t>
            </a:r>
            <a:endParaRPr lang="en-US" dirty="0"/>
          </a:p>
        </p:txBody>
      </p:sp>
      <p:sp>
        <p:nvSpPr>
          <p:cNvPr id="4" name="Slide Number Placeholder 3"/>
          <p:cNvSpPr>
            <a:spLocks noGrp="1"/>
          </p:cNvSpPr>
          <p:nvPr>
            <p:ph type="sldNum" sz="quarter" idx="12"/>
          </p:nvPr>
        </p:nvSpPr>
        <p:spPr/>
        <p:txBody>
          <a:bodyPr/>
          <a:lstStyle/>
          <a:p>
            <a:fld id="{3A5F6B19-BDAA-492E-B1C4-E9AB48C47FD1}"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created by: Tory Robinson</a:t>
            </a:r>
            <a:endParaRPr lang="en-US"/>
          </a:p>
        </p:txBody>
      </p:sp>
    </p:spTree>
  </p:cSld>
  <p:clrMapOvr>
    <a:masterClrMapping/>
  </p:clrMapOvr>
  <p:transition>
    <p:pull dir="lu"/>
    <p:sndAc>
      <p:stSnd>
        <p:snd r:embed="rId2" name="breeze.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131</TotalTime>
  <Words>480</Words>
  <Application>Microsoft Office PowerPoint</Application>
  <PresentationFormat>On-screen Show (4:3)</PresentationFormat>
  <Paragraphs>101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Solstice</vt:lpstr>
      <vt:lpstr>CONTACT  TORY ROBINSON  819-2489  edpm_edu_magghigh@yahoo.com edpminstitute.yolasite.com</vt:lpstr>
      <vt:lpstr>Slide 2</vt:lpstr>
      <vt:lpstr>INTRODUCTION TO SPREADSHEET</vt:lpstr>
      <vt:lpstr>Examples of Spreadsheet software</vt:lpstr>
      <vt:lpstr>Some basic components of a spreadsheet</vt:lpstr>
      <vt:lpstr>Let us take a closer at the items listed above.</vt:lpstr>
      <vt:lpstr>Slide 7</vt:lpstr>
      <vt:lpstr>Slide 8</vt:lpstr>
      <vt:lpstr>Working with formula</vt:lpstr>
      <vt:lpstr>How to write and use a formula?</vt:lpstr>
      <vt:lpstr>Slide 11</vt:lpstr>
      <vt:lpstr>How to enter a formula?</vt:lpstr>
      <vt:lpstr>SIGNS USED IN MICROSOFT EXCEL FORMULA:</vt:lpstr>
      <vt:lpstr>Slide 14</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Valued Acer Customer</dc:creator>
  <cp:lastModifiedBy>DRTORY</cp:lastModifiedBy>
  <cp:revision>18</cp:revision>
  <dcterms:created xsi:type="dcterms:W3CDTF">2011-05-09T23:31:21Z</dcterms:created>
  <dcterms:modified xsi:type="dcterms:W3CDTF">2012-07-19T00:55:53Z</dcterms:modified>
</cp:coreProperties>
</file>